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71" r:id="rId3"/>
    <p:sldId id="334" r:id="rId4"/>
    <p:sldId id="357" r:id="rId5"/>
    <p:sldId id="358" r:id="rId6"/>
    <p:sldId id="370" r:id="rId7"/>
    <p:sldId id="374" r:id="rId8"/>
    <p:sldId id="373" r:id="rId9"/>
    <p:sldId id="347" r:id="rId10"/>
    <p:sldId id="360" r:id="rId11"/>
    <p:sldId id="359" r:id="rId12"/>
    <p:sldId id="361" r:id="rId13"/>
    <p:sldId id="362" r:id="rId14"/>
    <p:sldId id="363" r:id="rId15"/>
    <p:sldId id="364" r:id="rId16"/>
    <p:sldId id="365" r:id="rId17"/>
    <p:sldId id="346" r:id="rId18"/>
    <p:sldId id="353" r:id="rId19"/>
    <p:sldId id="369" r:id="rId20"/>
    <p:sldId id="343" r:id="rId21"/>
    <p:sldId id="349" r:id="rId22"/>
    <p:sldId id="351" r:id="rId23"/>
    <p:sldId id="350" r:id="rId24"/>
    <p:sldId id="352" r:id="rId25"/>
    <p:sldId id="354" r:id="rId26"/>
    <p:sldId id="356" r:id="rId27"/>
    <p:sldId id="368" r:id="rId28"/>
    <p:sldId id="31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53E20-6A2D-4AB2-ADE1-DE860091874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97FFC10-2C92-4B62-820D-BA6E678E3DA6}">
      <dgm:prSet phldrT="[文字]" phldr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27364D54-DB74-4A8E-A28F-2C8E45C0C7C4}" type="parTrans" cxnId="{A583E106-CAA7-4C75-906B-646C0B793707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FF3792A1-C90C-45CC-B91F-F0CE0B63202D}" type="sibTrans" cxnId="{A583E106-CAA7-4C75-906B-646C0B793707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5C2FBF85-6F44-4818-A896-B18327A1BA95}">
      <dgm:prSet phldrT="[文字]" custT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en-US" altLang="zh-TW" sz="2600" dirty="0" smtClean="0">
              <a:solidFill>
                <a:schemeClr val="tx1"/>
              </a:solidFill>
            </a:rPr>
            <a:t>Template extraction</a:t>
          </a:r>
          <a:endParaRPr lang="zh-TW" altLang="en-US" sz="2600" dirty="0"/>
        </a:p>
      </dgm:t>
    </dgm:pt>
    <dgm:pt modelId="{9F5A368D-4571-4273-AF59-DD0A7433CA40}" type="parTrans" cxnId="{64910FFE-0178-4773-86C0-8E7A28F83A14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DCCD60CF-F556-4B8A-9CF0-E0DF5D26E42C}" type="sibTrans" cxnId="{64910FFE-0178-4773-86C0-8E7A28F83A14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2441B45B-FFB1-4F43-B61D-68F9AEDAB5FB}">
      <dgm:prSet phldrT="[文字]" phldr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7BCB8C9F-2073-492A-95C5-ABCAF99840AE}" type="parTrans" cxnId="{46F5D7DD-CE61-4085-8435-43A1EF15F8C6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25AD080C-F66E-41DE-BC22-D0CD03694968}" type="sibTrans" cxnId="{46F5D7DD-CE61-4085-8435-43A1EF15F8C6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02DA04B5-1BF4-4C7A-9C22-6531A7263999}">
      <dgm:prSet phldrT="[文字]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en-US" altLang="zh-TW" dirty="0" smtClean="0">
              <a:solidFill>
                <a:schemeClr val="tx1"/>
              </a:solidFill>
            </a:rPr>
            <a:t>Generating question candidates</a:t>
          </a:r>
          <a:endParaRPr lang="zh-TW" altLang="en-US" dirty="0"/>
        </a:p>
      </dgm:t>
    </dgm:pt>
    <dgm:pt modelId="{9B386C49-9FC6-41F9-A01B-3FBEE5DC72D3}" type="parTrans" cxnId="{F44DDF5B-29DE-4A90-B60E-D6B86892DF0E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5A5A9D1C-D48D-4454-A23B-618086F15789}" type="sibTrans" cxnId="{F44DDF5B-29DE-4A90-B60E-D6B86892DF0E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7F2835C2-B6AD-47C3-821C-392257E9E9B9}">
      <dgm:prSet phldrT="[文字]" phldr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 dirty="0"/>
        </a:p>
      </dgm:t>
    </dgm:pt>
    <dgm:pt modelId="{5DC3BFA6-8F4C-4C3E-8007-8A00EF1D2F34}" type="parTrans" cxnId="{BB5B3EDA-D6F7-46DE-A81B-334BB58DEB30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D886474E-6BC7-45EE-B2A7-6E5E4FFB7027}" type="sibTrans" cxnId="{BB5B3EDA-D6F7-46DE-A81B-334BB58DEB30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E9C36153-A51F-41DE-B4ED-78063473F557}">
      <dgm:prSet phldrT="[文字]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en-US" altLang="zh-TW" b="1" dirty="0" smtClean="0">
              <a:solidFill>
                <a:schemeClr val="tx1"/>
              </a:solidFill>
            </a:rPr>
            <a:t>Question feature representation</a:t>
          </a:r>
          <a:endParaRPr lang="zh-TW" altLang="en-US" b="1" dirty="0"/>
        </a:p>
      </dgm:t>
    </dgm:pt>
    <dgm:pt modelId="{012FF0B0-55F8-440F-AD51-AA8DD15F35C0}" type="parTrans" cxnId="{B1B46EAD-3162-4F73-AD5F-DCC1BADEFC31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985DB8D5-2A77-440F-AD0A-65AA42C1281E}" type="sibTrans" cxnId="{B1B46EAD-3162-4F73-AD5F-DCC1BADEFC31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C7771F39-74E0-42A1-9087-A3DDBF5A4466}">
      <dgm:prSet phldrT="[文字]" phldr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 dirty="0"/>
        </a:p>
      </dgm:t>
    </dgm:pt>
    <dgm:pt modelId="{756145E6-CCC3-4EE1-B1B6-37070964D18E}" type="parTrans" cxnId="{6DA35C72-E255-4BA4-B4B5-5275A038617F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ECC3C2DC-0047-4C42-9FF7-A1934E89FFC0}" type="sibTrans" cxnId="{6DA35C72-E255-4BA4-B4B5-5275A038617F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0D84FA8C-47A2-4B01-BB7A-F12B27D1360A}">
      <dgm:prSet phldrT="[文字]" phldr="1"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539BD12E-1826-40DE-86F9-78E46FC2422C}" type="parTrans" cxnId="{DFC80879-AF85-41E9-BC3D-223C4A9BF6E4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BDCE09A9-0A87-495A-9B9B-F9CA447CFC11}" type="sibTrans" cxnId="{DFC80879-AF85-41E9-BC3D-223C4A9BF6E4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CA1768A5-BE73-4D59-B691-34E4E6C1F47D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en-US" altLang="zh-TW" b="1" dirty="0" smtClean="0">
              <a:solidFill>
                <a:schemeClr val="tx1"/>
              </a:solidFill>
            </a:rPr>
            <a:t>Learning-to-rank model</a:t>
          </a:r>
          <a:endParaRPr lang="zh-TW" altLang="en-US" b="1" dirty="0"/>
        </a:p>
      </dgm:t>
    </dgm:pt>
    <dgm:pt modelId="{C5BA427C-A9CF-4756-99FC-9EEC2F2716E9}" type="parTrans" cxnId="{D240A8D2-8F35-46CE-A364-C3CA4DF4F08D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035972AB-FCB2-47B9-B27F-06C49FCD1BCA}" type="sibTrans" cxnId="{D240A8D2-8F35-46CE-A364-C3CA4DF4F08D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89A0618F-2178-4F58-9BBE-C6A7D6102EDD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r>
            <a:rPr lang="en-US" altLang="zh-TW" b="1" dirty="0" smtClean="0">
              <a:solidFill>
                <a:schemeClr val="tx1"/>
              </a:solidFill>
            </a:rPr>
            <a:t>Diversifying suggestions</a:t>
          </a:r>
          <a:endParaRPr lang="zh-TW" altLang="en-US" b="1" dirty="0"/>
        </a:p>
      </dgm:t>
    </dgm:pt>
    <dgm:pt modelId="{C4DD1F53-9FA7-4689-B8F3-5100C506DABF}" type="parTrans" cxnId="{FB73A7E9-53DE-4BD0-ADAB-DC8F7617A94E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AFCF9D09-E306-4781-A447-6D9E167E0644}" type="sibTrans" cxnId="{FB73A7E9-53DE-4BD0-ADAB-DC8F7617A94E}">
      <dgm:prSet/>
      <dgm:spPr/>
      <dgm:t>
        <a:bodyPr/>
        <a:lstStyle/>
        <a:p>
          <a:pPr>
            <a:lnSpc>
              <a:spcPct val="100000"/>
            </a:lnSpc>
            <a:spcBef>
              <a:spcPts val="1200"/>
            </a:spcBef>
          </a:pPr>
          <a:endParaRPr lang="zh-TW" altLang="en-US"/>
        </a:p>
      </dgm:t>
    </dgm:pt>
    <dgm:pt modelId="{9890B558-5B69-48B9-99F4-FB9D43C73B20}" type="pres">
      <dgm:prSet presAssocID="{90953E20-6A2D-4AB2-ADE1-DE86009187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7AFC38-69D8-46FE-8ADA-5B3D7F6A2485}" type="pres">
      <dgm:prSet presAssocID="{897FFC10-2C92-4B62-820D-BA6E678E3DA6}" presName="composite" presStyleCnt="0"/>
      <dgm:spPr/>
    </dgm:pt>
    <dgm:pt modelId="{94E72751-B5B3-4C1E-B354-4645797CDF8D}" type="pres">
      <dgm:prSet presAssocID="{897FFC10-2C92-4B62-820D-BA6E678E3DA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1CEC9-2E03-43EA-82C4-20851BB02365}" type="pres">
      <dgm:prSet presAssocID="{897FFC10-2C92-4B62-820D-BA6E678E3DA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E642FB-2FED-408F-8BD3-AC786DBC3290}" type="pres">
      <dgm:prSet presAssocID="{FF3792A1-C90C-45CC-B91F-F0CE0B63202D}" presName="sp" presStyleCnt="0"/>
      <dgm:spPr/>
    </dgm:pt>
    <dgm:pt modelId="{B43D2C50-005C-4BD3-BAE1-DE6A600B76BF}" type="pres">
      <dgm:prSet presAssocID="{2441B45B-FFB1-4F43-B61D-68F9AEDAB5FB}" presName="composite" presStyleCnt="0"/>
      <dgm:spPr/>
    </dgm:pt>
    <dgm:pt modelId="{C5C1AA5B-85BA-4304-A5C8-7078B34688A4}" type="pres">
      <dgm:prSet presAssocID="{2441B45B-FFB1-4F43-B61D-68F9AEDAB5F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191891-B481-4AD9-BEFF-6101C0BC496F}" type="pres">
      <dgm:prSet presAssocID="{2441B45B-FFB1-4F43-B61D-68F9AEDAB5F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BF4390-3CBE-4D2A-B6B5-A47E333EF2BC}" type="pres">
      <dgm:prSet presAssocID="{25AD080C-F66E-41DE-BC22-D0CD03694968}" presName="sp" presStyleCnt="0"/>
      <dgm:spPr/>
    </dgm:pt>
    <dgm:pt modelId="{E5F48883-72FF-4466-B4ED-99856EE764BC}" type="pres">
      <dgm:prSet presAssocID="{7F2835C2-B6AD-47C3-821C-392257E9E9B9}" presName="composite" presStyleCnt="0"/>
      <dgm:spPr/>
    </dgm:pt>
    <dgm:pt modelId="{E950254D-6A23-4440-89A6-90887EDD50DE}" type="pres">
      <dgm:prSet presAssocID="{7F2835C2-B6AD-47C3-821C-392257E9E9B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85514F-D480-4984-AFDE-0BDDD4B26342}" type="pres">
      <dgm:prSet presAssocID="{7F2835C2-B6AD-47C3-821C-392257E9E9B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C1BB12-FC47-4C85-84FE-9D91910BD007}" type="pres">
      <dgm:prSet presAssocID="{D886474E-6BC7-45EE-B2A7-6E5E4FFB7027}" presName="sp" presStyleCnt="0"/>
      <dgm:spPr/>
    </dgm:pt>
    <dgm:pt modelId="{C4B8AFB5-8EF7-42D2-8350-5E92EDDFFBEC}" type="pres">
      <dgm:prSet presAssocID="{C7771F39-74E0-42A1-9087-A3DDBF5A4466}" presName="composite" presStyleCnt="0"/>
      <dgm:spPr/>
    </dgm:pt>
    <dgm:pt modelId="{2034B468-6341-410E-B188-C01B57417C59}" type="pres">
      <dgm:prSet presAssocID="{C7771F39-74E0-42A1-9087-A3DDBF5A446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807FF-35AD-441B-8857-BDF11CF50ECD}" type="pres">
      <dgm:prSet presAssocID="{C7771F39-74E0-42A1-9087-A3DDBF5A4466}" presName="descendantText" presStyleLbl="alignAcc1" presStyleIdx="3" presStyleCnt="5" custLinFactNeighborX="1982" custLinFactNeighborY="4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42EA2-5A2E-4344-AB37-88D589F548DA}" type="pres">
      <dgm:prSet presAssocID="{ECC3C2DC-0047-4C42-9FF7-A1934E89FFC0}" presName="sp" presStyleCnt="0"/>
      <dgm:spPr/>
    </dgm:pt>
    <dgm:pt modelId="{7049D859-7EFD-4825-BC9C-AE9219A73444}" type="pres">
      <dgm:prSet presAssocID="{0D84FA8C-47A2-4B01-BB7A-F12B27D1360A}" presName="composite" presStyleCnt="0"/>
      <dgm:spPr/>
    </dgm:pt>
    <dgm:pt modelId="{BBA60C97-6FE5-4C0B-894A-E53F2D5298ED}" type="pres">
      <dgm:prSet presAssocID="{0D84FA8C-47A2-4B01-BB7A-F12B27D1360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965990-92E5-4BBF-A29E-AD7F3FFB43E4}" type="pres">
      <dgm:prSet presAssocID="{0D84FA8C-47A2-4B01-BB7A-F12B27D1360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C239E1-6530-4D0F-9AFB-6F1A742524D2}" type="presOf" srcId="{89A0618F-2178-4F58-9BBE-C6A7D6102EDD}" destId="{24965990-92E5-4BBF-A29E-AD7F3FFB43E4}" srcOrd="0" destOrd="0" presId="urn:microsoft.com/office/officeart/2005/8/layout/chevron2"/>
    <dgm:cxn modelId="{64910FFE-0178-4773-86C0-8E7A28F83A14}" srcId="{897FFC10-2C92-4B62-820D-BA6E678E3DA6}" destId="{5C2FBF85-6F44-4818-A896-B18327A1BA95}" srcOrd="0" destOrd="0" parTransId="{9F5A368D-4571-4273-AF59-DD0A7433CA40}" sibTransId="{DCCD60CF-F556-4B8A-9CF0-E0DF5D26E42C}"/>
    <dgm:cxn modelId="{A583E106-CAA7-4C75-906B-646C0B793707}" srcId="{90953E20-6A2D-4AB2-ADE1-DE8600918745}" destId="{897FFC10-2C92-4B62-820D-BA6E678E3DA6}" srcOrd="0" destOrd="0" parTransId="{27364D54-DB74-4A8E-A28F-2C8E45C0C7C4}" sibTransId="{FF3792A1-C90C-45CC-B91F-F0CE0B63202D}"/>
    <dgm:cxn modelId="{6DA35C72-E255-4BA4-B4B5-5275A038617F}" srcId="{90953E20-6A2D-4AB2-ADE1-DE8600918745}" destId="{C7771F39-74E0-42A1-9087-A3DDBF5A4466}" srcOrd="3" destOrd="0" parTransId="{756145E6-CCC3-4EE1-B1B6-37070964D18E}" sibTransId="{ECC3C2DC-0047-4C42-9FF7-A1934E89FFC0}"/>
    <dgm:cxn modelId="{A5E80DAD-77FF-4ECF-B497-E5E901E1371E}" type="presOf" srcId="{90953E20-6A2D-4AB2-ADE1-DE8600918745}" destId="{9890B558-5B69-48B9-99F4-FB9D43C73B20}" srcOrd="0" destOrd="0" presId="urn:microsoft.com/office/officeart/2005/8/layout/chevron2"/>
    <dgm:cxn modelId="{54F40C28-4C22-405D-B38C-7311AE697132}" type="presOf" srcId="{02DA04B5-1BF4-4C7A-9C22-6531A7263999}" destId="{DD191891-B481-4AD9-BEFF-6101C0BC496F}" srcOrd="0" destOrd="0" presId="urn:microsoft.com/office/officeart/2005/8/layout/chevron2"/>
    <dgm:cxn modelId="{F4D1D6BE-03E8-4566-828D-994F768A1AB1}" type="presOf" srcId="{C7771F39-74E0-42A1-9087-A3DDBF5A4466}" destId="{2034B468-6341-410E-B188-C01B57417C59}" srcOrd="0" destOrd="0" presId="urn:microsoft.com/office/officeart/2005/8/layout/chevron2"/>
    <dgm:cxn modelId="{F44DDF5B-29DE-4A90-B60E-D6B86892DF0E}" srcId="{2441B45B-FFB1-4F43-B61D-68F9AEDAB5FB}" destId="{02DA04B5-1BF4-4C7A-9C22-6531A7263999}" srcOrd="0" destOrd="0" parTransId="{9B386C49-9FC6-41F9-A01B-3FBEE5DC72D3}" sibTransId="{5A5A9D1C-D48D-4454-A23B-618086F15789}"/>
    <dgm:cxn modelId="{C58934D0-A2A0-4A14-9BCD-1D93E6AC91E4}" type="presOf" srcId="{0D84FA8C-47A2-4B01-BB7A-F12B27D1360A}" destId="{BBA60C97-6FE5-4C0B-894A-E53F2D5298ED}" srcOrd="0" destOrd="0" presId="urn:microsoft.com/office/officeart/2005/8/layout/chevron2"/>
    <dgm:cxn modelId="{DFC80879-AF85-41E9-BC3D-223C4A9BF6E4}" srcId="{90953E20-6A2D-4AB2-ADE1-DE8600918745}" destId="{0D84FA8C-47A2-4B01-BB7A-F12B27D1360A}" srcOrd="4" destOrd="0" parTransId="{539BD12E-1826-40DE-86F9-78E46FC2422C}" sibTransId="{BDCE09A9-0A87-495A-9B9B-F9CA447CFC11}"/>
    <dgm:cxn modelId="{96DD8EEE-EB40-44C8-9F3F-804B1B2B411C}" type="presOf" srcId="{5C2FBF85-6F44-4818-A896-B18327A1BA95}" destId="{BF61CEC9-2E03-43EA-82C4-20851BB02365}" srcOrd="0" destOrd="0" presId="urn:microsoft.com/office/officeart/2005/8/layout/chevron2"/>
    <dgm:cxn modelId="{B459613A-2A52-491D-A863-B3340CF7E1A2}" type="presOf" srcId="{CA1768A5-BE73-4D59-B691-34E4E6C1F47D}" destId="{B27807FF-35AD-441B-8857-BDF11CF50ECD}" srcOrd="0" destOrd="0" presId="urn:microsoft.com/office/officeart/2005/8/layout/chevron2"/>
    <dgm:cxn modelId="{1EE56ED8-CFB6-41C9-8A9D-A510C8336FF4}" type="presOf" srcId="{7F2835C2-B6AD-47C3-821C-392257E9E9B9}" destId="{E950254D-6A23-4440-89A6-90887EDD50DE}" srcOrd="0" destOrd="0" presId="urn:microsoft.com/office/officeart/2005/8/layout/chevron2"/>
    <dgm:cxn modelId="{FB73A7E9-53DE-4BD0-ADAB-DC8F7617A94E}" srcId="{0D84FA8C-47A2-4B01-BB7A-F12B27D1360A}" destId="{89A0618F-2178-4F58-9BBE-C6A7D6102EDD}" srcOrd="0" destOrd="0" parTransId="{C4DD1F53-9FA7-4689-B8F3-5100C506DABF}" sibTransId="{AFCF9D09-E306-4781-A447-6D9E167E0644}"/>
    <dgm:cxn modelId="{878A8CEC-5008-4BA5-B000-C9C97C23797E}" type="presOf" srcId="{E9C36153-A51F-41DE-B4ED-78063473F557}" destId="{7485514F-D480-4984-AFDE-0BDDD4B26342}" srcOrd="0" destOrd="0" presId="urn:microsoft.com/office/officeart/2005/8/layout/chevron2"/>
    <dgm:cxn modelId="{B1B46EAD-3162-4F73-AD5F-DCC1BADEFC31}" srcId="{7F2835C2-B6AD-47C3-821C-392257E9E9B9}" destId="{E9C36153-A51F-41DE-B4ED-78063473F557}" srcOrd="0" destOrd="0" parTransId="{012FF0B0-55F8-440F-AD51-AA8DD15F35C0}" sibTransId="{985DB8D5-2A77-440F-AD0A-65AA42C1281E}"/>
    <dgm:cxn modelId="{1BCE2D22-EFE0-48D1-B7D9-A7F1664579E5}" type="presOf" srcId="{897FFC10-2C92-4B62-820D-BA6E678E3DA6}" destId="{94E72751-B5B3-4C1E-B354-4645797CDF8D}" srcOrd="0" destOrd="0" presId="urn:microsoft.com/office/officeart/2005/8/layout/chevron2"/>
    <dgm:cxn modelId="{5300EC62-3A53-4EF3-A7B0-8B557102FB37}" type="presOf" srcId="{2441B45B-FFB1-4F43-B61D-68F9AEDAB5FB}" destId="{C5C1AA5B-85BA-4304-A5C8-7078B34688A4}" srcOrd="0" destOrd="0" presId="urn:microsoft.com/office/officeart/2005/8/layout/chevron2"/>
    <dgm:cxn modelId="{BB5B3EDA-D6F7-46DE-A81B-334BB58DEB30}" srcId="{90953E20-6A2D-4AB2-ADE1-DE8600918745}" destId="{7F2835C2-B6AD-47C3-821C-392257E9E9B9}" srcOrd="2" destOrd="0" parTransId="{5DC3BFA6-8F4C-4C3E-8007-8A00EF1D2F34}" sibTransId="{D886474E-6BC7-45EE-B2A7-6E5E4FFB7027}"/>
    <dgm:cxn modelId="{46F5D7DD-CE61-4085-8435-43A1EF15F8C6}" srcId="{90953E20-6A2D-4AB2-ADE1-DE8600918745}" destId="{2441B45B-FFB1-4F43-B61D-68F9AEDAB5FB}" srcOrd="1" destOrd="0" parTransId="{7BCB8C9F-2073-492A-95C5-ABCAF99840AE}" sibTransId="{25AD080C-F66E-41DE-BC22-D0CD03694968}"/>
    <dgm:cxn modelId="{D240A8D2-8F35-46CE-A364-C3CA4DF4F08D}" srcId="{C7771F39-74E0-42A1-9087-A3DDBF5A4466}" destId="{CA1768A5-BE73-4D59-B691-34E4E6C1F47D}" srcOrd="0" destOrd="0" parTransId="{C5BA427C-A9CF-4756-99FC-9EEC2F2716E9}" sibTransId="{035972AB-FCB2-47B9-B27F-06C49FCD1BCA}"/>
    <dgm:cxn modelId="{A55E66EB-1C46-49DD-AA36-F6064BE67F14}" type="presParOf" srcId="{9890B558-5B69-48B9-99F4-FB9D43C73B20}" destId="{A87AFC38-69D8-46FE-8ADA-5B3D7F6A2485}" srcOrd="0" destOrd="0" presId="urn:microsoft.com/office/officeart/2005/8/layout/chevron2"/>
    <dgm:cxn modelId="{396763F6-CF64-40BE-9780-C67F0FF1D432}" type="presParOf" srcId="{A87AFC38-69D8-46FE-8ADA-5B3D7F6A2485}" destId="{94E72751-B5B3-4C1E-B354-4645797CDF8D}" srcOrd="0" destOrd="0" presId="urn:microsoft.com/office/officeart/2005/8/layout/chevron2"/>
    <dgm:cxn modelId="{09E78CC9-185C-4EA7-8C0C-E1E000A10C6B}" type="presParOf" srcId="{A87AFC38-69D8-46FE-8ADA-5B3D7F6A2485}" destId="{BF61CEC9-2E03-43EA-82C4-20851BB02365}" srcOrd="1" destOrd="0" presId="urn:microsoft.com/office/officeart/2005/8/layout/chevron2"/>
    <dgm:cxn modelId="{A526B9E9-EF4E-406D-9499-719B1F16961A}" type="presParOf" srcId="{9890B558-5B69-48B9-99F4-FB9D43C73B20}" destId="{9FE642FB-2FED-408F-8BD3-AC786DBC3290}" srcOrd="1" destOrd="0" presId="urn:microsoft.com/office/officeart/2005/8/layout/chevron2"/>
    <dgm:cxn modelId="{6FFA276C-8190-4920-9D42-4063A352AF1E}" type="presParOf" srcId="{9890B558-5B69-48B9-99F4-FB9D43C73B20}" destId="{B43D2C50-005C-4BD3-BAE1-DE6A600B76BF}" srcOrd="2" destOrd="0" presId="urn:microsoft.com/office/officeart/2005/8/layout/chevron2"/>
    <dgm:cxn modelId="{0057F73D-4D0C-4CE0-8F69-1D8DEB2C01DD}" type="presParOf" srcId="{B43D2C50-005C-4BD3-BAE1-DE6A600B76BF}" destId="{C5C1AA5B-85BA-4304-A5C8-7078B34688A4}" srcOrd="0" destOrd="0" presId="urn:microsoft.com/office/officeart/2005/8/layout/chevron2"/>
    <dgm:cxn modelId="{68859608-2867-425B-9CF5-CB2520E5D965}" type="presParOf" srcId="{B43D2C50-005C-4BD3-BAE1-DE6A600B76BF}" destId="{DD191891-B481-4AD9-BEFF-6101C0BC496F}" srcOrd="1" destOrd="0" presId="urn:microsoft.com/office/officeart/2005/8/layout/chevron2"/>
    <dgm:cxn modelId="{73721F7D-C716-4FD0-A35F-C143CA7CF7B2}" type="presParOf" srcId="{9890B558-5B69-48B9-99F4-FB9D43C73B20}" destId="{DEBF4390-3CBE-4D2A-B6B5-A47E333EF2BC}" srcOrd="3" destOrd="0" presId="urn:microsoft.com/office/officeart/2005/8/layout/chevron2"/>
    <dgm:cxn modelId="{4828164E-82AE-4C4F-B582-6907EDBFE458}" type="presParOf" srcId="{9890B558-5B69-48B9-99F4-FB9D43C73B20}" destId="{E5F48883-72FF-4466-B4ED-99856EE764BC}" srcOrd="4" destOrd="0" presId="urn:microsoft.com/office/officeart/2005/8/layout/chevron2"/>
    <dgm:cxn modelId="{9093C81C-71AF-4DA9-B384-96D9E62BF247}" type="presParOf" srcId="{E5F48883-72FF-4466-B4ED-99856EE764BC}" destId="{E950254D-6A23-4440-89A6-90887EDD50DE}" srcOrd="0" destOrd="0" presId="urn:microsoft.com/office/officeart/2005/8/layout/chevron2"/>
    <dgm:cxn modelId="{83CBCBD3-EB56-46A8-8284-ED54DBEF2897}" type="presParOf" srcId="{E5F48883-72FF-4466-B4ED-99856EE764BC}" destId="{7485514F-D480-4984-AFDE-0BDDD4B26342}" srcOrd="1" destOrd="0" presId="urn:microsoft.com/office/officeart/2005/8/layout/chevron2"/>
    <dgm:cxn modelId="{78234565-6F0F-4F54-A7F1-BAE0A2D3F58F}" type="presParOf" srcId="{9890B558-5B69-48B9-99F4-FB9D43C73B20}" destId="{17C1BB12-FC47-4C85-84FE-9D91910BD007}" srcOrd="5" destOrd="0" presId="urn:microsoft.com/office/officeart/2005/8/layout/chevron2"/>
    <dgm:cxn modelId="{3D3CE6BD-3D12-4FA4-8FB9-9AC00B45F3B6}" type="presParOf" srcId="{9890B558-5B69-48B9-99F4-FB9D43C73B20}" destId="{C4B8AFB5-8EF7-42D2-8350-5E92EDDFFBEC}" srcOrd="6" destOrd="0" presId="urn:microsoft.com/office/officeart/2005/8/layout/chevron2"/>
    <dgm:cxn modelId="{B557A345-7B34-427C-A94F-BF8BB3754E8A}" type="presParOf" srcId="{C4B8AFB5-8EF7-42D2-8350-5E92EDDFFBEC}" destId="{2034B468-6341-410E-B188-C01B57417C59}" srcOrd="0" destOrd="0" presId="urn:microsoft.com/office/officeart/2005/8/layout/chevron2"/>
    <dgm:cxn modelId="{EA0BBE3E-D7F3-4348-96BD-9B099D5E8BBC}" type="presParOf" srcId="{C4B8AFB5-8EF7-42D2-8350-5E92EDDFFBEC}" destId="{B27807FF-35AD-441B-8857-BDF11CF50ECD}" srcOrd="1" destOrd="0" presId="urn:microsoft.com/office/officeart/2005/8/layout/chevron2"/>
    <dgm:cxn modelId="{16521255-4A3D-4840-888F-B64A62F53F33}" type="presParOf" srcId="{9890B558-5B69-48B9-99F4-FB9D43C73B20}" destId="{9A142EA2-5A2E-4344-AB37-88D589F548DA}" srcOrd="7" destOrd="0" presId="urn:microsoft.com/office/officeart/2005/8/layout/chevron2"/>
    <dgm:cxn modelId="{3029226B-D06E-47DA-8DED-1F150881E2B0}" type="presParOf" srcId="{9890B558-5B69-48B9-99F4-FB9D43C73B20}" destId="{7049D859-7EFD-4825-BC9C-AE9219A73444}" srcOrd="8" destOrd="0" presId="urn:microsoft.com/office/officeart/2005/8/layout/chevron2"/>
    <dgm:cxn modelId="{0C76FD74-F2C3-4B0A-A9C9-B2579DAA1C0A}" type="presParOf" srcId="{7049D859-7EFD-4825-BC9C-AE9219A73444}" destId="{BBA60C97-6FE5-4C0B-894A-E53F2D5298ED}" srcOrd="0" destOrd="0" presId="urn:microsoft.com/office/officeart/2005/8/layout/chevron2"/>
    <dgm:cxn modelId="{D5BA784B-6418-406E-9F4E-0B18D53225C9}" type="presParOf" srcId="{7049D859-7EFD-4825-BC9C-AE9219A73444}" destId="{24965990-92E5-4BBF-A29E-AD7F3FFB43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72751-B5B3-4C1E-B354-4645797CDF8D}">
      <dsp:nvSpPr>
        <dsp:cNvPr id="0" name=""/>
        <dsp:cNvSpPr/>
      </dsp:nvSpPr>
      <dsp:spPr>
        <a:xfrm rot="5400000">
          <a:off x="-121511" y="121828"/>
          <a:ext cx="810079" cy="56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" y="283844"/>
        <a:ext cx="567055" cy="243024"/>
      </dsp:txXfrm>
    </dsp:sp>
    <dsp:sp modelId="{BF61CEC9-2E03-43EA-82C4-20851BB02365}">
      <dsp:nvSpPr>
        <dsp:cNvPr id="0" name=""/>
        <dsp:cNvSpPr/>
      </dsp:nvSpPr>
      <dsp:spPr>
        <a:xfrm rot="5400000">
          <a:off x="2846251" y="-2278879"/>
          <a:ext cx="526551" cy="508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kern="1200" dirty="0" smtClean="0">
              <a:solidFill>
                <a:schemeClr val="tx1"/>
              </a:solidFill>
            </a:rPr>
            <a:t>Template extraction</a:t>
          </a:r>
          <a:endParaRPr lang="zh-TW" altLang="en-US" sz="2600" kern="1200" dirty="0"/>
        </a:p>
      </dsp:txBody>
      <dsp:txXfrm rot="-5400000">
        <a:off x="567055" y="26021"/>
        <a:ext cx="5059240" cy="475143"/>
      </dsp:txXfrm>
    </dsp:sp>
    <dsp:sp modelId="{C5C1AA5B-85BA-4304-A5C8-7078B34688A4}">
      <dsp:nvSpPr>
        <dsp:cNvPr id="0" name=""/>
        <dsp:cNvSpPr/>
      </dsp:nvSpPr>
      <dsp:spPr>
        <a:xfrm rot="5400000">
          <a:off x="-121511" y="810150"/>
          <a:ext cx="810079" cy="56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" y="972166"/>
        <a:ext cx="567055" cy="243024"/>
      </dsp:txXfrm>
    </dsp:sp>
    <dsp:sp modelId="{DD191891-B481-4AD9-BEFF-6101C0BC496F}">
      <dsp:nvSpPr>
        <dsp:cNvPr id="0" name=""/>
        <dsp:cNvSpPr/>
      </dsp:nvSpPr>
      <dsp:spPr>
        <a:xfrm rot="5400000">
          <a:off x="2846251" y="-1590557"/>
          <a:ext cx="526551" cy="508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kern="1200" dirty="0" smtClean="0">
              <a:solidFill>
                <a:schemeClr val="tx1"/>
              </a:solidFill>
            </a:rPr>
            <a:t>Generating question candidates</a:t>
          </a:r>
          <a:endParaRPr lang="zh-TW" altLang="en-US" sz="2600" kern="1200" dirty="0"/>
        </a:p>
      </dsp:txBody>
      <dsp:txXfrm rot="-5400000">
        <a:off x="567055" y="714343"/>
        <a:ext cx="5059240" cy="475143"/>
      </dsp:txXfrm>
    </dsp:sp>
    <dsp:sp modelId="{E950254D-6A23-4440-89A6-90887EDD50DE}">
      <dsp:nvSpPr>
        <dsp:cNvPr id="0" name=""/>
        <dsp:cNvSpPr/>
      </dsp:nvSpPr>
      <dsp:spPr>
        <a:xfrm rot="5400000">
          <a:off x="-121511" y="1498472"/>
          <a:ext cx="810079" cy="56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 rot="-5400000">
        <a:off x="2" y="1660488"/>
        <a:ext cx="567055" cy="243024"/>
      </dsp:txXfrm>
    </dsp:sp>
    <dsp:sp modelId="{7485514F-D480-4984-AFDE-0BDDD4B26342}">
      <dsp:nvSpPr>
        <dsp:cNvPr id="0" name=""/>
        <dsp:cNvSpPr/>
      </dsp:nvSpPr>
      <dsp:spPr>
        <a:xfrm rot="5400000">
          <a:off x="2846251" y="-902236"/>
          <a:ext cx="526551" cy="508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smtClean="0">
              <a:solidFill>
                <a:schemeClr val="tx1"/>
              </a:solidFill>
            </a:rPr>
            <a:t>Question feature representation</a:t>
          </a:r>
          <a:endParaRPr lang="zh-TW" altLang="en-US" sz="2600" b="1" kern="1200" dirty="0"/>
        </a:p>
      </dsp:txBody>
      <dsp:txXfrm rot="-5400000">
        <a:off x="567055" y="1402664"/>
        <a:ext cx="5059240" cy="475143"/>
      </dsp:txXfrm>
    </dsp:sp>
    <dsp:sp modelId="{2034B468-6341-410E-B188-C01B57417C59}">
      <dsp:nvSpPr>
        <dsp:cNvPr id="0" name=""/>
        <dsp:cNvSpPr/>
      </dsp:nvSpPr>
      <dsp:spPr>
        <a:xfrm rot="5400000">
          <a:off x="-121511" y="2186794"/>
          <a:ext cx="810079" cy="56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 dirty="0"/>
        </a:p>
      </dsp:txBody>
      <dsp:txXfrm rot="-5400000">
        <a:off x="2" y="2348810"/>
        <a:ext cx="567055" cy="243024"/>
      </dsp:txXfrm>
    </dsp:sp>
    <dsp:sp modelId="{B27807FF-35AD-441B-8857-BDF11CF50ECD}">
      <dsp:nvSpPr>
        <dsp:cNvPr id="0" name=""/>
        <dsp:cNvSpPr/>
      </dsp:nvSpPr>
      <dsp:spPr>
        <a:xfrm rot="5400000">
          <a:off x="2846251" y="-190909"/>
          <a:ext cx="526551" cy="508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smtClean="0">
              <a:solidFill>
                <a:schemeClr val="tx1"/>
              </a:solidFill>
            </a:rPr>
            <a:t>Learning-to-rank model</a:t>
          </a:r>
          <a:endParaRPr lang="zh-TW" altLang="en-US" sz="2600" b="1" kern="1200" dirty="0"/>
        </a:p>
      </dsp:txBody>
      <dsp:txXfrm rot="-5400000">
        <a:off x="567055" y="2113991"/>
        <a:ext cx="5059240" cy="475143"/>
      </dsp:txXfrm>
    </dsp:sp>
    <dsp:sp modelId="{BBA60C97-6FE5-4C0B-894A-E53F2D5298ED}">
      <dsp:nvSpPr>
        <dsp:cNvPr id="0" name=""/>
        <dsp:cNvSpPr/>
      </dsp:nvSpPr>
      <dsp:spPr>
        <a:xfrm rot="5400000">
          <a:off x="-121511" y="2875115"/>
          <a:ext cx="810079" cy="56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2" y="3037131"/>
        <a:ext cx="567055" cy="243024"/>
      </dsp:txXfrm>
    </dsp:sp>
    <dsp:sp modelId="{24965990-92E5-4BBF-A29E-AD7F3FFB43E4}">
      <dsp:nvSpPr>
        <dsp:cNvPr id="0" name=""/>
        <dsp:cNvSpPr/>
      </dsp:nvSpPr>
      <dsp:spPr>
        <a:xfrm rot="5400000">
          <a:off x="2846251" y="474407"/>
          <a:ext cx="526551" cy="508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smtClean="0">
              <a:solidFill>
                <a:schemeClr val="tx1"/>
              </a:solidFill>
            </a:rPr>
            <a:t>Diversifying suggestions</a:t>
          </a:r>
          <a:endParaRPr lang="zh-TW" altLang="en-US" sz="2600" b="1" kern="1200" dirty="0"/>
        </a:p>
      </dsp:txBody>
      <dsp:txXfrm rot="-5400000">
        <a:off x="567055" y="2779307"/>
        <a:ext cx="5059240" cy="47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49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29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79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06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471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683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70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78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07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150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04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696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84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86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667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5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9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03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001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32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7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11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71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20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55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19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2013/12/04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/>
              <a:t>Gideon </a:t>
            </a:r>
            <a:r>
              <a:rPr lang="en-US" altLang="zh-TW" sz="2000" dirty="0" err="1"/>
              <a:t>Dror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Yoelle</a:t>
            </a:r>
            <a:r>
              <a:rPr lang="en-US" altLang="zh-TW" sz="2000" dirty="0"/>
              <a:t> </a:t>
            </a:r>
            <a:r>
              <a:rPr lang="en-US" altLang="zh-TW" sz="2000" dirty="0" err="1"/>
              <a:t>Maarek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   </a:t>
            </a:r>
          </a:p>
          <a:p>
            <a:pPr>
              <a:defRPr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</a:t>
            </a:r>
            <a:r>
              <a:rPr lang="en-US" altLang="zh-TW" sz="2000" dirty="0" err="1" smtClean="0"/>
              <a:t>Avihai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Mejer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Idan</a:t>
            </a:r>
            <a:r>
              <a:rPr lang="en-US" altLang="zh-TW" sz="2000" dirty="0"/>
              <a:t> </a:t>
            </a:r>
            <a:r>
              <a:rPr lang="en-US" altLang="zh-TW" sz="2000" dirty="0" err="1" smtClean="0"/>
              <a:t>Szpektor</a:t>
            </a:r>
            <a:endParaRPr lang="en-US" altLang="zh-TW" sz="2000" dirty="0" smtClean="0"/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WWW’13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602610" y="1196752"/>
            <a:ext cx="54027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/>
              <a:t>From Query to Question in One Click:</a:t>
            </a:r>
          </a:p>
          <a:p>
            <a:pPr algn="ctr"/>
            <a:r>
              <a:rPr lang="en-US" altLang="zh-TW" sz="3200" b="1" dirty="0"/>
              <a:t>Suggesting Synthetic Questions to Searchers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To ensure the quality of the extracted templates, use a simple heuristic, and kept only questions that start with one word that belong to a manually-defined white list(what, who…should, can, is…..) 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Templates are extracted by substituting the query terms found in the question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Template extraction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281764"/>
            <a:ext cx="448488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Encode </a:t>
            </a:r>
            <a:r>
              <a:rPr lang="en-US" altLang="zh-TW" sz="2600" dirty="0">
                <a:solidFill>
                  <a:schemeClr val="tx1"/>
                </a:solidFill>
              </a:rPr>
              <a:t>the query term positions part of the variable </a:t>
            </a:r>
            <a:r>
              <a:rPr lang="en-US" altLang="zh-TW" sz="2600" dirty="0" smtClean="0">
                <a:solidFill>
                  <a:schemeClr val="tx1"/>
                </a:solidFill>
              </a:rPr>
              <a:t>name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Is T1 taller than T2?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Is T2 taller than T1?</a:t>
            </a:r>
            <a:endParaRPr lang="en-US" altLang="zh-TW" dirty="0"/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Only templates are associated with at least 10 different queries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40,000 template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Template extraction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the approach of Zhao et al. </a:t>
            </a:r>
            <a:r>
              <a:rPr lang="en-US" altLang="zh-TW" sz="2800" dirty="0" smtClean="0">
                <a:solidFill>
                  <a:schemeClr val="tx1"/>
                </a:solidFill>
              </a:rPr>
              <a:t>in order to select relevant templates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Given a new query q, we fetch all similar queries to produce a set {qi}. For each qi, we fetch the templates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tj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Specifically, two queries are considered similar if they count the same number of terms and share at least on term in the same query positions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EX: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TW" sz="1900" dirty="0" smtClean="0">
                <a:solidFill>
                  <a:schemeClr val="tx1"/>
                </a:solidFill>
              </a:rPr>
              <a:t> fix </a:t>
            </a:r>
            <a:r>
              <a:rPr lang="en-US" altLang="zh-TW" sz="1900" b="1" u="sng" dirty="0" smtClean="0">
                <a:solidFill>
                  <a:schemeClr val="tx1"/>
                </a:solidFill>
              </a:rPr>
              <a:t>old</a:t>
            </a:r>
            <a:r>
              <a:rPr lang="en-US" altLang="zh-TW" sz="1900" u="sng" dirty="0" smtClean="0">
                <a:solidFill>
                  <a:schemeClr val="tx1"/>
                </a:solidFill>
              </a:rPr>
              <a:t> car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TW" sz="1900" dirty="0">
                <a:solidFill>
                  <a:schemeClr val="tx1"/>
                </a:solidFill>
              </a:rPr>
              <a:t> </a:t>
            </a:r>
            <a:r>
              <a:rPr lang="en-US" altLang="zh-TW" sz="1900" dirty="0" smtClean="0">
                <a:solidFill>
                  <a:schemeClr val="tx1"/>
                </a:solidFill>
              </a:rPr>
              <a:t>buy </a:t>
            </a:r>
            <a:r>
              <a:rPr lang="en-US" altLang="zh-TW" sz="1900" b="1" dirty="0" smtClean="0">
                <a:solidFill>
                  <a:schemeClr val="tx1"/>
                </a:solidFill>
              </a:rPr>
              <a:t>old</a:t>
            </a:r>
            <a:r>
              <a:rPr lang="en-US" altLang="zh-TW" sz="1900" dirty="0" smtClean="0">
                <a:solidFill>
                  <a:schemeClr val="tx1"/>
                </a:solidFill>
              </a:rPr>
              <a:t> records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TW" sz="1900" dirty="0">
                <a:solidFill>
                  <a:schemeClr val="tx1"/>
                </a:solidFill>
              </a:rPr>
              <a:t> </a:t>
            </a:r>
            <a:r>
              <a:rPr lang="en-US" altLang="zh-TW" sz="1900" u="sng" dirty="0" smtClean="0">
                <a:solidFill>
                  <a:schemeClr val="tx1"/>
                </a:solidFill>
              </a:rPr>
              <a:t>old car </a:t>
            </a:r>
            <a:r>
              <a:rPr lang="en-US" altLang="zh-TW" sz="1900" dirty="0" smtClean="0">
                <a:solidFill>
                  <a:schemeClr val="tx1"/>
                </a:solidFill>
              </a:rPr>
              <a:t>repair</a:t>
            </a: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Generating question candidates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2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Baseline Features</a:t>
            </a:r>
          </a:p>
          <a:p>
            <a:pPr marL="685102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Likelihood score for the query to instantiate the template behind the general question</a:t>
            </a:r>
          </a:p>
          <a:p>
            <a:pPr marL="685102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685102" lvl="1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eriod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 trigram language model score for the question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Combine two feature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Question feature representation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244960"/>
            <a:ext cx="5364000" cy="65090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67622"/>
            <a:ext cx="2700000" cy="3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b="1" dirty="0" err="1" smtClean="0">
                <a:solidFill>
                  <a:schemeClr val="tx1"/>
                </a:solidFill>
              </a:rPr>
              <a:t>Reranking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Features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685102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Question POS language models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Compute the five-gram language model scores for the questions POS tags and for the coarse-POS </a:t>
            </a:r>
            <a:r>
              <a:rPr lang="en-US" altLang="zh-TW" sz="2400" dirty="0" smtClean="0">
                <a:solidFill>
                  <a:schemeClr val="tx1"/>
                </a:solidFill>
              </a:rPr>
              <a:t>tags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 smtClean="0"/>
              <a:t>	</a:t>
            </a:r>
            <a:r>
              <a:rPr lang="en-US" altLang="zh-TW" sz="1800" dirty="0" smtClean="0">
                <a:solidFill>
                  <a:schemeClr val="tx1"/>
                </a:solidFill>
              </a:rPr>
              <a:t>Should(NNP)	I(PRP)</a:t>
            </a:r>
            <a:r>
              <a:rPr lang="en-US" altLang="zh-TW" sz="1800" dirty="0">
                <a:solidFill>
                  <a:schemeClr val="tx1"/>
                </a:solidFill>
              </a:rPr>
              <a:t>	</a:t>
            </a:r>
            <a:r>
              <a:rPr lang="en-US" altLang="zh-TW" sz="1800" dirty="0" smtClean="0">
                <a:solidFill>
                  <a:schemeClr val="tx1"/>
                </a:solidFill>
              </a:rPr>
              <a:t>fix(VB)</a:t>
            </a:r>
            <a:r>
              <a:rPr lang="en-US" altLang="zh-TW" sz="1800" dirty="0">
                <a:solidFill>
                  <a:schemeClr val="tx1"/>
                </a:solidFill>
              </a:rPr>
              <a:t>	</a:t>
            </a:r>
            <a:r>
              <a:rPr lang="en-US" altLang="zh-TW" sz="1800" dirty="0" smtClean="0">
                <a:solidFill>
                  <a:schemeClr val="tx1"/>
                </a:solidFill>
              </a:rPr>
              <a:t>my(PRP$)	old(JJ)</a:t>
            </a:r>
            <a:r>
              <a:rPr lang="en-US" altLang="zh-TW" sz="1800" dirty="0">
                <a:solidFill>
                  <a:schemeClr val="tx1"/>
                </a:solidFill>
              </a:rPr>
              <a:t>	</a:t>
            </a:r>
            <a:r>
              <a:rPr lang="en-US" altLang="zh-TW" sz="1800" dirty="0" smtClean="0">
                <a:solidFill>
                  <a:schemeClr val="tx1"/>
                </a:solidFill>
              </a:rPr>
              <a:t>car(NN)</a:t>
            </a:r>
          </a:p>
          <a:p>
            <a:pPr marL="685102" lvl="1" indent="-514350">
              <a:spcBef>
                <a:spcPts val="1800"/>
              </a:spcBef>
              <a:spcAft>
                <a:spcPts val="1200"/>
              </a:spcAft>
              <a:buFont typeface="+mj-lt"/>
              <a:buAutoNum type="alphaLcPeriod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Query POS sequences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Generate binary features representing all the position dependent unigram, bi-gram and tri-gram subsequences with the query tag sequence</a:t>
            </a:r>
          </a:p>
          <a:p>
            <a:pPr marL="685102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Question feature representation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77" y="1864972"/>
            <a:ext cx="2721123" cy="3038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68" y="5889659"/>
            <a:ext cx="1206947" cy="252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84" y="6272360"/>
            <a:ext cx="856800" cy="252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140" y="6056360"/>
            <a:ext cx="3888000" cy="216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218" y="6015659"/>
            <a:ext cx="1113000" cy="252000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2685816" y="6077765"/>
            <a:ext cx="576064" cy="267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44" y="2205350"/>
            <a:ext cx="120694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b="1" dirty="0" err="1" smtClean="0">
                <a:solidFill>
                  <a:schemeClr val="tx1"/>
                </a:solidFill>
              </a:rPr>
              <a:t>Reranking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Features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marL="685102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 startAt="3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Dependency relations</a:t>
            </a:r>
          </a:p>
          <a:p>
            <a:pPr marL="685102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 startAt="3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685102" lvl="1" indent="-514350">
              <a:spcBef>
                <a:spcPts val="1800"/>
              </a:spcBef>
              <a:spcAft>
                <a:spcPts val="600"/>
              </a:spcAft>
              <a:buFont typeface="+mj-lt"/>
              <a:buAutoNum type="alphaLcPeriod" startAt="3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Parse tree score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Provide by the parser to the generated parse tree</a:t>
            </a:r>
          </a:p>
          <a:p>
            <a:pPr marL="685102" lvl="1" indent="-514350">
              <a:spcBef>
                <a:spcPts val="1800"/>
              </a:spcBef>
              <a:spcAft>
                <a:spcPts val="1200"/>
              </a:spcAft>
              <a:buFont typeface="+mj-lt"/>
              <a:buAutoNum type="alphaLcPeriod" startAt="3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Template word order</a:t>
            </a:r>
          </a:p>
          <a:p>
            <a:pPr marL="685102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 startAt="3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Question feature representation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88" y="1801143"/>
            <a:ext cx="2721123" cy="3038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942" y="2235130"/>
            <a:ext cx="3057525" cy="14097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61" y="2911914"/>
            <a:ext cx="4332000" cy="216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731" y="3267198"/>
            <a:ext cx="4658824" cy="18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30" y="5474901"/>
            <a:ext cx="2721123" cy="3038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124" y="5847046"/>
            <a:ext cx="2543175" cy="323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776" y="6286500"/>
            <a:ext cx="24669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Use a linear model for scoring each question vector in the candidate pool 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l-GR" altLang="zh-TW" sz="2400" dirty="0" smtClean="0">
                <a:solidFill>
                  <a:schemeClr val="tx1"/>
                </a:solidFill>
              </a:rPr>
              <a:t>μ</a:t>
            </a:r>
            <a:r>
              <a:rPr lang="en-US" altLang="zh-TW" sz="2400" dirty="0" smtClean="0">
                <a:solidFill>
                  <a:schemeClr val="tx1"/>
                </a:solidFill>
              </a:rPr>
              <a:t> :the model weight vector, be trained using the averaged variant of the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Passive-Aggressive online learning algorithm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 : feature vector of question Q</a:t>
            </a:r>
          </a:p>
          <a:p>
            <a:pPr>
              <a:spcBef>
                <a:spcPts val="36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For training and evaluating ranking model, use a subset of query/question pairs dataset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Learning-to-rank model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420888"/>
            <a:ext cx="1215000" cy="32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768555"/>
            <a:ext cx="67207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As queries are typically underspecified, they can easily represent different intents.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 general, we found that the top-5 recommended questions represent on average only 2-3 different intents.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Integrate diversification into algorithm as a post-process filtering step.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Diversifying suggestions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First-word filter </a:t>
            </a:r>
            <a:r>
              <a:rPr lang="en-US" altLang="zh-TW" sz="2800" dirty="0" smtClean="0">
                <a:solidFill>
                  <a:schemeClr val="tx1"/>
                </a:solidFill>
              </a:rPr>
              <a:t>: Impose a different question form, represented by a different interrogative word.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Start with a different word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b="1" dirty="0" smtClean="0">
                <a:solidFill>
                  <a:schemeClr val="tx1"/>
                </a:solidFill>
              </a:rPr>
              <a:t>Edit-distance filter</a:t>
            </a:r>
            <a:r>
              <a:rPr lang="en-US" altLang="zh-TW" sz="2600" dirty="0" smtClean="0">
                <a:solidFill>
                  <a:schemeClr val="tx1"/>
                </a:solidFill>
              </a:rPr>
              <a:t>: eliminate redundancy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Two questions are to be redundant if the edit distance between them is lower than a threshold k (k=3)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Diversifying suggestions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41" y="5004813"/>
            <a:ext cx="492096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Query-to-question recommendation approach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Template extraction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Generating question candidates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Question feature representation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Learning-to-rank model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Diversifying suggestions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3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Query-to-question recommendation approach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Template extraction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Generating question candidates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Question feature representation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Learning-to-rank model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Diversifying suggestions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Experimental setup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Feature in the scoring function : </a:t>
            </a:r>
            <a:r>
              <a:rPr lang="el-GR" altLang="zh-TW" sz="2400" dirty="0" smtClean="0">
                <a:solidFill>
                  <a:schemeClr val="tx1"/>
                </a:solidFill>
              </a:rPr>
              <a:t>λ</a:t>
            </a:r>
            <a:r>
              <a:rPr lang="en-US" altLang="zh-TW" sz="2400" dirty="0" smtClean="0">
                <a:solidFill>
                  <a:schemeClr val="tx1"/>
                </a:solidFill>
              </a:rPr>
              <a:t> = 0.2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Top-k question candidates : k=100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Ranking model training procedure : T = 3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Ranking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1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Manual Evaluation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Randomly sampled 1,000 queries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For each query collected the top three question suggestions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Two metrics : relevance and grammar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Ranking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0" y="5321002"/>
            <a:ext cx="5485433" cy="1476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63" y="3662094"/>
            <a:ext cx="5302246" cy="147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4088" y="5661248"/>
            <a:ext cx="648072" cy="10602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5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Automatic evaluation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147,000 queries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Ranking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46907"/>
            <a:ext cx="5806391" cy="1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Manual Evaluation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Most incorrect questions are due to grammatical mistakes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Rare cases of relevance mistakes are more subtle and harder to mitigate</a:t>
            </a:r>
          </a:p>
          <a:p>
            <a:pPr lvl="2">
              <a:spcAft>
                <a:spcPts val="1200"/>
              </a:spcAft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Ranking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35187"/>
            <a:ext cx="5404428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Feature analysis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Ranking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84" y="2276872"/>
            <a:ext cx="5194064" cy="32119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91680" y="3645024"/>
            <a:ext cx="5112568" cy="1296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5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Filters Comparison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140,000 queries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Measured how many questions were filtered </a:t>
            </a:r>
            <a:r>
              <a:rPr lang="en-US" altLang="zh-TW" sz="2400" dirty="0" smtClean="0">
                <a:solidFill>
                  <a:schemeClr val="tx1"/>
                </a:solidFill>
              </a:rPr>
              <a:t>out</a:t>
            </a:r>
          </a:p>
          <a:p>
            <a:pPr>
              <a:spcBef>
                <a:spcPts val="3000"/>
              </a:spcBef>
              <a:spcAft>
                <a:spcPts val="600"/>
              </a:spcAft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Manual </a:t>
            </a:r>
            <a:r>
              <a:rPr lang="en-US" altLang="zh-TW" sz="2600" dirty="0" smtClean="0">
                <a:solidFill>
                  <a:schemeClr val="tx1"/>
                </a:solidFill>
              </a:rPr>
              <a:t>Evaluation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50 queries, top-3 questions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Diversification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1634789"/>
            <a:ext cx="2476500" cy="781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8" y="4302508"/>
            <a:ext cx="2787493" cy="23569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212" y="4310881"/>
            <a:ext cx="5479908" cy="23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Automatic Evaluation</a:t>
            </a:r>
          </a:p>
          <a:p>
            <a:pPr lvl="1"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 suggested question is considered as matching the target question if it is similar enough to the target question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Diversification Evaluation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12976"/>
            <a:ext cx="5820504" cy="24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Query-to-question recommendation approach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Template extraction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Generating question candidates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Question feature representation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Learning-to-rank model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Diversifying suggestions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4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Introduce a new model for synthetic question generation that pays special attention to the eventual grammatical correctness and appeal of the suggestion list.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 the learning-to-rank framework that leverages millions of features covering both relevance and correctness aspects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Increase the overall appeal of the suggested list by introducing a novel diversification component.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Intent to develop a few use cases and associated treatments, and investigate the reaction of users in an extensive online experiment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 Web search, user may remain unsatisfied for several reasons: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The search engine may not be effective enough 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Query might not reflect user’s intent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 common solution is for users to turn to Community Question Answering(CQA) sites, and ask for other users to generate the missing content.</a:t>
            </a: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82" y="4941168"/>
            <a:ext cx="5400000" cy="21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Propose to </a:t>
            </a:r>
            <a:r>
              <a:rPr lang="en-US" altLang="zh-TW" sz="2800" b="1" dirty="0">
                <a:solidFill>
                  <a:schemeClr val="tx1"/>
                </a:solidFill>
              </a:rPr>
              <a:t>generate</a:t>
            </a: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synthetic questions </a:t>
            </a:r>
            <a:r>
              <a:rPr lang="en-US" altLang="zh-TW" sz="2800" dirty="0">
                <a:solidFill>
                  <a:schemeClr val="tx1"/>
                </a:solidFill>
              </a:rPr>
              <a:t>that were </a:t>
            </a:r>
            <a:r>
              <a:rPr lang="en-US" altLang="zh-TW" sz="2800" b="1" dirty="0">
                <a:solidFill>
                  <a:schemeClr val="tx1"/>
                </a:solidFill>
              </a:rPr>
              <a:t>automatically</a:t>
            </a:r>
            <a:r>
              <a:rPr lang="en-US" altLang="zh-TW" sz="2800" dirty="0">
                <a:solidFill>
                  <a:schemeClr val="tx1"/>
                </a:solidFill>
              </a:rPr>
              <a:t> generate from the searcher’s </a:t>
            </a:r>
            <a:r>
              <a:rPr lang="en-US" altLang="zh-TW" sz="2800" dirty="0" smtClean="0">
                <a:solidFill>
                  <a:schemeClr val="tx1"/>
                </a:solidFill>
              </a:rPr>
              <a:t>query.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Searchers </a:t>
            </a:r>
            <a:r>
              <a:rPr lang="en-US" altLang="zh-TW" sz="2800" dirty="0">
                <a:solidFill>
                  <a:schemeClr val="tx1"/>
                </a:solidFill>
              </a:rPr>
              <a:t>can directly post a question in one click on CQA service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EX: Italy rent villa</a:t>
            </a:r>
            <a:endParaRPr lang="en-US" altLang="zh-TW" sz="2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437112"/>
            <a:ext cx="3105663" cy="15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Specific </a:t>
            </a:r>
            <a:r>
              <a:rPr lang="en-US" altLang="zh-TW" sz="2800" dirty="0">
                <a:solidFill>
                  <a:schemeClr val="tx1"/>
                </a:solidFill>
              </a:rPr>
              <a:t>requirements on the quality of the generated </a:t>
            </a:r>
            <a:r>
              <a:rPr lang="en-US" altLang="zh-TW" sz="2800" dirty="0" smtClean="0">
                <a:solidFill>
                  <a:schemeClr val="tx1"/>
                </a:solidFill>
              </a:rPr>
              <a:t>questions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The displayed questions have to be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grammatically correct </a:t>
            </a:r>
            <a:r>
              <a:rPr lang="en-US" altLang="zh-TW" sz="2400" dirty="0" smtClean="0">
                <a:solidFill>
                  <a:schemeClr val="tx1"/>
                </a:solidFill>
              </a:rPr>
              <a:t>and natural enough to be posted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The list of displayed questions do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not</a:t>
            </a:r>
            <a:r>
              <a:rPr lang="en-US" altLang="zh-TW" sz="2400" dirty="0" smtClean="0">
                <a:solidFill>
                  <a:schemeClr val="tx1"/>
                </a:solidFill>
              </a:rPr>
              <a:t> include near-duplicates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The list of displayed questions should be as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diverse</a:t>
            </a:r>
            <a:r>
              <a:rPr lang="en-US" altLang="zh-TW" sz="2400" dirty="0" smtClean="0">
                <a:solidFill>
                  <a:schemeClr val="tx1"/>
                </a:solidFill>
              </a:rPr>
              <a:t> as possible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4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Query-to-question recommendation approach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Template extraction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Generating question candidates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Question feature representation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Learning-to-rank model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Diversifying suggestions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271463" y="1556792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Query-to question recommendation approach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14869468"/>
              </p:ext>
            </p:extLst>
          </p:nvPr>
        </p:nvGraphicFramePr>
        <p:xfrm>
          <a:off x="1547664" y="2060848"/>
          <a:ext cx="5652000" cy="35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b="1" dirty="0" smtClean="0">
                <a:solidFill>
                  <a:schemeClr val="tx1"/>
                </a:solidFill>
              </a:rPr>
              <a:t>the approach of Zhao et al. </a:t>
            </a: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391974"/>
            <a:ext cx="8033063" cy="37874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68111" y="2378993"/>
            <a:ext cx="2160240" cy="37444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Query-to question recommendation approach</a:t>
            </a:r>
            <a:endParaRPr lang="zh-TW" altLang="en-US" sz="4000" dirty="0" smtClean="0">
              <a:cs typeface="Tung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Follow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the approach of Zhao et al. </a:t>
            </a:r>
            <a:r>
              <a:rPr lang="en-US" altLang="zh-TW" sz="2600" dirty="0" smtClean="0">
                <a:solidFill>
                  <a:schemeClr val="tx1"/>
                </a:solidFill>
              </a:rPr>
              <a:t>and apply the template extraction algorithm on a query/question dataset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Built a dataset consisting of 28 million pairs of            (query, question), in which the question originated from Yahoo! Answers, keeping only the title as the question’s text( English queries consisting of 3-5 terms )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Template extraction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43" y="4941167"/>
            <a:ext cx="6140630" cy="2484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1800" y="5589240"/>
            <a:ext cx="1728000" cy="2461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5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4154</TotalTime>
  <Words>985</Words>
  <Application>Microsoft Office PowerPoint</Application>
  <PresentationFormat>如螢幕大小 (4:3)</PresentationFormat>
  <Paragraphs>219</Paragraphs>
  <Slides>28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Candara</vt:lpstr>
      <vt:lpstr>Tahoma</vt:lpstr>
      <vt:lpstr>Times New Roman</vt:lpstr>
      <vt:lpstr>Tunga</vt:lpstr>
      <vt:lpstr>Wingdings</vt:lpstr>
      <vt:lpstr>Soho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201</cp:revision>
  <cp:lastPrinted>2013-06-10T01:09:06Z</cp:lastPrinted>
  <dcterms:created xsi:type="dcterms:W3CDTF">2013-06-08T15:21:02Z</dcterms:created>
  <dcterms:modified xsi:type="dcterms:W3CDTF">2013-12-04T06:08:57Z</dcterms:modified>
</cp:coreProperties>
</file>